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18288000" cy="10287000"/>
  <p:notesSz cx="6858000" cy="9144000"/>
  <p:embeddedFontLst>
    <p:embeddedFont>
      <p:font typeface="Prompt Bold" charset="1" panose="00000800000000000000"/>
      <p:regular r:id="rId22"/>
    </p:embeddedFont>
    <p:embeddedFont>
      <p:font typeface="Prompt Bold Italics" charset="1" panose="00000800000000000000"/>
      <p:regular r:id="rId23"/>
    </p:embeddedFont>
    <p:embeddedFont>
      <p:font typeface="Prompt Medium" charset="1" panose="00000600000000000000"/>
      <p:regular r:id="rId24"/>
    </p:embeddedFont>
    <p:embeddedFont>
      <p:font typeface="Thasadith Bold" charset="1" panose="00000800000000000000"/>
      <p:regular r:id="rId25"/>
    </p:embeddedFont>
    <p:embeddedFont>
      <p:font typeface="Pridi Bold" charset="1" panose="00000800000000000000"/>
      <p:regular r:id="rId26"/>
    </p:embeddedFont>
    <p:embeddedFont>
      <p:font typeface="Anantason Bold" charset="1" panose="0000000000000000000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13" Target="../media/image12.png" Type="http://schemas.openxmlformats.org/officeDocument/2006/relationships/image"/><Relationship Id="rId14" Target="../media/image13.png" Type="http://schemas.openxmlformats.org/officeDocument/2006/relationships/image"/><Relationship Id="rId15" Target="../media/image14.png" Type="http://schemas.openxmlformats.org/officeDocument/2006/relationships/image"/><Relationship Id="rId16" Target="../media/image15.png" Type="http://schemas.openxmlformats.org/officeDocument/2006/relationships/image"/><Relationship Id="rId17" Target="../media/image16.png" Type="http://schemas.openxmlformats.org/officeDocument/2006/relationships/image"/><Relationship Id="rId18" Target="../media/image17.png" Type="http://schemas.openxmlformats.org/officeDocument/2006/relationships/image"/><Relationship Id="rId19" Target="../media/image18.pn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0.png" Type="http://schemas.openxmlformats.org/officeDocument/2006/relationships/image"/><Relationship Id="rId11" Target="../media/image41.jpeg" Type="http://schemas.openxmlformats.org/officeDocument/2006/relationships/image"/><Relationship Id="rId12" Target="../media/image42.png" Type="http://schemas.openxmlformats.org/officeDocument/2006/relationships/image"/><Relationship Id="rId13" Target="../media/image43.svg" Type="http://schemas.openxmlformats.org/officeDocument/2006/relationships/image"/><Relationship Id="rId2" Target="../media/image32.jpeg" Type="http://schemas.openxmlformats.org/officeDocument/2006/relationships/image"/><Relationship Id="rId3" Target="../media/image33.jpeg" Type="http://schemas.openxmlformats.org/officeDocument/2006/relationships/image"/><Relationship Id="rId4" Target="../media/image34.png" Type="http://schemas.openxmlformats.org/officeDocument/2006/relationships/image"/><Relationship Id="rId5" Target="../media/image35.svg" Type="http://schemas.openxmlformats.org/officeDocument/2006/relationships/image"/><Relationship Id="rId6" Target="../media/image36.png" Type="http://schemas.openxmlformats.org/officeDocument/2006/relationships/image"/><Relationship Id="rId7" Target="../media/image37.svg" Type="http://schemas.openxmlformats.org/officeDocument/2006/relationships/image"/><Relationship Id="rId8" Target="../media/image38.jpeg" Type="http://schemas.openxmlformats.org/officeDocument/2006/relationships/image"/><Relationship Id="rId9" Target="../media/image39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Relationship Id="rId3" Target="../media/image44.jpeg" Type="http://schemas.openxmlformats.org/officeDocument/2006/relationships/image"/><Relationship Id="rId4" Target="../media/image45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Relationship Id="rId3" Target="../media/image46.jpeg" Type="http://schemas.openxmlformats.org/officeDocument/2006/relationships/image"/><Relationship Id="rId4" Target="../media/image47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Relationship Id="rId7" Target="../media/image7.png" Type="http://schemas.openxmlformats.org/officeDocument/2006/relationships/image"/><Relationship Id="rId8" Target="../media/image8.png" Type="http://schemas.openxmlformats.org/officeDocument/2006/relationships/image"/><Relationship Id="rId9" Target="../media/image4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Relationship Id="rId3" Target="../media/image2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Relationship Id="rId3" Target="../media/image27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Relationship Id="rId3" Target="../media/image2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408350" y="1921807"/>
            <a:ext cx="874791" cy="1509015"/>
          </a:xfrm>
          <a:custGeom>
            <a:avLst/>
            <a:gdLst/>
            <a:ahLst/>
            <a:cxnLst/>
            <a:rect r="r" b="b" t="t" l="l"/>
            <a:pathLst>
              <a:path h="1509015" w="874791">
                <a:moveTo>
                  <a:pt x="0" y="0"/>
                </a:moveTo>
                <a:lnTo>
                  <a:pt x="874791" y="0"/>
                </a:lnTo>
                <a:lnTo>
                  <a:pt x="874791" y="1509015"/>
                </a:lnTo>
                <a:lnTo>
                  <a:pt x="0" y="15090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18185448" cy="10234753"/>
          </a:xfrm>
          <a:custGeom>
            <a:avLst/>
            <a:gdLst/>
            <a:ahLst/>
            <a:cxnLst/>
            <a:rect r="r" b="b" t="t" l="l"/>
            <a:pathLst>
              <a:path h="10234753" w="18185448">
                <a:moveTo>
                  <a:pt x="0" y="0"/>
                </a:moveTo>
                <a:lnTo>
                  <a:pt x="18185448" y="0"/>
                </a:lnTo>
                <a:lnTo>
                  <a:pt x="18185448" y="10234753"/>
                </a:lnTo>
                <a:lnTo>
                  <a:pt x="0" y="102347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0"/>
            <a:ext cx="4763891" cy="2991028"/>
          </a:xfrm>
          <a:custGeom>
            <a:avLst/>
            <a:gdLst/>
            <a:ahLst/>
            <a:cxnLst/>
            <a:rect r="r" b="b" t="t" l="l"/>
            <a:pathLst>
              <a:path h="2991028" w="4763891">
                <a:moveTo>
                  <a:pt x="0" y="0"/>
                </a:moveTo>
                <a:lnTo>
                  <a:pt x="4763891" y="0"/>
                </a:lnTo>
                <a:lnTo>
                  <a:pt x="4763891" y="2991028"/>
                </a:lnTo>
                <a:lnTo>
                  <a:pt x="0" y="29910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630835"/>
            <a:ext cx="4763891" cy="8973083"/>
          </a:xfrm>
          <a:custGeom>
            <a:avLst/>
            <a:gdLst/>
            <a:ahLst/>
            <a:cxnLst/>
            <a:rect r="r" b="b" t="t" l="l"/>
            <a:pathLst>
              <a:path h="8973083" w="4763891">
                <a:moveTo>
                  <a:pt x="0" y="0"/>
                </a:moveTo>
                <a:lnTo>
                  <a:pt x="4763891" y="0"/>
                </a:lnTo>
                <a:lnTo>
                  <a:pt x="4763891" y="8973083"/>
                </a:lnTo>
                <a:lnTo>
                  <a:pt x="0" y="89730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676245" y="848364"/>
            <a:ext cx="1740234" cy="6623767"/>
          </a:xfrm>
          <a:custGeom>
            <a:avLst/>
            <a:gdLst/>
            <a:ahLst/>
            <a:cxnLst/>
            <a:rect r="r" b="b" t="t" l="l"/>
            <a:pathLst>
              <a:path h="6623767" w="1740234">
                <a:moveTo>
                  <a:pt x="0" y="0"/>
                </a:moveTo>
                <a:lnTo>
                  <a:pt x="1740234" y="0"/>
                </a:lnTo>
                <a:lnTo>
                  <a:pt x="1740234" y="6623767"/>
                </a:lnTo>
                <a:lnTo>
                  <a:pt x="0" y="662376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06653" y="5111938"/>
            <a:ext cx="1968640" cy="3850268"/>
          </a:xfrm>
          <a:custGeom>
            <a:avLst/>
            <a:gdLst/>
            <a:ahLst/>
            <a:cxnLst/>
            <a:rect r="r" b="b" t="t" l="l"/>
            <a:pathLst>
              <a:path h="3850268" w="1968640">
                <a:moveTo>
                  <a:pt x="0" y="0"/>
                </a:moveTo>
                <a:lnTo>
                  <a:pt x="1968640" y="0"/>
                </a:lnTo>
                <a:lnTo>
                  <a:pt x="1968640" y="3850269"/>
                </a:lnTo>
                <a:lnTo>
                  <a:pt x="0" y="385026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164416" y="7026196"/>
            <a:ext cx="3904651" cy="1936011"/>
          </a:xfrm>
          <a:custGeom>
            <a:avLst/>
            <a:gdLst/>
            <a:ahLst/>
            <a:cxnLst/>
            <a:rect r="r" b="b" t="t" l="l"/>
            <a:pathLst>
              <a:path h="1936011" w="3904651">
                <a:moveTo>
                  <a:pt x="0" y="0"/>
                </a:moveTo>
                <a:lnTo>
                  <a:pt x="3904651" y="0"/>
                </a:lnTo>
                <a:lnTo>
                  <a:pt x="3904651" y="1936011"/>
                </a:lnTo>
                <a:lnTo>
                  <a:pt x="0" y="193601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0" y="8733801"/>
            <a:ext cx="14074145" cy="1500952"/>
          </a:xfrm>
          <a:custGeom>
            <a:avLst/>
            <a:gdLst/>
            <a:ahLst/>
            <a:cxnLst/>
            <a:rect r="r" b="b" t="t" l="l"/>
            <a:pathLst>
              <a:path h="1500952" w="14074145">
                <a:moveTo>
                  <a:pt x="0" y="0"/>
                </a:moveTo>
                <a:lnTo>
                  <a:pt x="14074145" y="0"/>
                </a:lnTo>
                <a:lnTo>
                  <a:pt x="14074145" y="1500952"/>
                </a:lnTo>
                <a:lnTo>
                  <a:pt x="0" y="150095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531708" y="3290546"/>
            <a:ext cx="6504126" cy="1283423"/>
          </a:xfrm>
          <a:custGeom>
            <a:avLst/>
            <a:gdLst/>
            <a:ahLst/>
            <a:cxnLst/>
            <a:rect r="r" b="b" t="t" l="l"/>
            <a:pathLst>
              <a:path h="1283423" w="6504126">
                <a:moveTo>
                  <a:pt x="0" y="0"/>
                </a:moveTo>
                <a:lnTo>
                  <a:pt x="6504126" y="0"/>
                </a:lnTo>
                <a:lnTo>
                  <a:pt x="6504126" y="1283423"/>
                </a:lnTo>
                <a:lnTo>
                  <a:pt x="0" y="128342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9081848" y="6797566"/>
            <a:ext cx="1087646" cy="641711"/>
          </a:xfrm>
          <a:custGeom>
            <a:avLst/>
            <a:gdLst/>
            <a:ahLst/>
            <a:cxnLst/>
            <a:rect r="r" b="b" t="t" l="l"/>
            <a:pathLst>
              <a:path h="641711" w="1087646">
                <a:moveTo>
                  <a:pt x="0" y="0"/>
                </a:moveTo>
                <a:lnTo>
                  <a:pt x="1087646" y="0"/>
                </a:lnTo>
                <a:lnTo>
                  <a:pt x="1087646" y="641712"/>
                </a:lnTo>
                <a:lnTo>
                  <a:pt x="0" y="64171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7134961" y="8092089"/>
            <a:ext cx="880994" cy="870117"/>
          </a:xfrm>
          <a:custGeom>
            <a:avLst/>
            <a:gdLst/>
            <a:ahLst/>
            <a:cxnLst/>
            <a:rect r="r" b="b" t="t" l="l"/>
            <a:pathLst>
              <a:path h="870117" w="880994">
                <a:moveTo>
                  <a:pt x="0" y="0"/>
                </a:moveTo>
                <a:lnTo>
                  <a:pt x="880993" y="0"/>
                </a:lnTo>
                <a:lnTo>
                  <a:pt x="880993" y="870118"/>
                </a:lnTo>
                <a:lnTo>
                  <a:pt x="0" y="87011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8440136" y="7885437"/>
            <a:ext cx="1087646" cy="1076770"/>
          </a:xfrm>
          <a:custGeom>
            <a:avLst/>
            <a:gdLst/>
            <a:ahLst/>
            <a:cxnLst/>
            <a:rect r="r" b="b" t="t" l="l"/>
            <a:pathLst>
              <a:path h="1076770" w="1087646">
                <a:moveTo>
                  <a:pt x="0" y="0"/>
                </a:moveTo>
                <a:lnTo>
                  <a:pt x="1087647" y="0"/>
                </a:lnTo>
                <a:lnTo>
                  <a:pt x="1087647" y="1076770"/>
                </a:lnTo>
                <a:lnTo>
                  <a:pt x="0" y="107677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0169494" y="8092089"/>
            <a:ext cx="880994" cy="652588"/>
          </a:xfrm>
          <a:custGeom>
            <a:avLst/>
            <a:gdLst/>
            <a:ahLst/>
            <a:cxnLst/>
            <a:rect r="r" b="b" t="t" l="l"/>
            <a:pathLst>
              <a:path h="652588" w="880994">
                <a:moveTo>
                  <a:pt x="0" y="0"/>
                </a:moveTo>
                <a:lnTo>
                  <a:pt x="880994" y="0"/>
                </a:lnTo>
                <a:lnTo>
                  <a:pt x="880994" y="652588"/>
                </a:lnTo>
                <a:lnTo>
                  <a:pt x="0" y="65258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1681323" y="8092089"/>
            <a:ext cx="663464" cy="870117"/>
          </a:xfrm>
          <a:custGeom>
            <a:avLst/>
            <a:gdLst/>
            <a:ahLst/>
            <a:cxnLst/>
            <a:rect r="r" b="b" t="t" l="l"/>
            <a:pathLst>
              <a:path h="870117" w="663464">
                <a:moveTo>
                  <a:pt x="0" y="0"/>
                </a:moveTo>
                <a:lnTo>
                  <a:pt x="663464" y="0"/>
                </a:lnTo>
                <a:lnTo>
                  <a:pt x="663464" y="870118"/>
                </a:lnTo>
                <a:lnTo>
                  <a:pt x="0" y="87011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4280798" y="8527148"/>
            <a:ext cx="880994" cy="1283423"/>
          </a:xfrm>
          <a:custGeom>
            <a:avLst/>
            <a:gdLst/>
            <a:ahLst/>
            <a:cxnLst/>
            <a:rect r="r" b="b" t="t" l="l"/>
            <a:pathLst>
              <a:path h="1283423" w="880994">
                <a:moveTo>
                  <a:pt x="0" y="0"/>
                </a:moveTo>
                <a:lnTo>
                  <a:pt x="880993" y="0"/>
                </a:lnTo>
                <a:lnTo>
                  <a:pt x="880993" y="1283423"/>
                </a:lnTo>
                <a:lnTo>
                  <a:pt x="0" y="1283423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3204028" y="7026196"/>
            <a:ext cx="870117" cy="1936011"/>
          </a:xfrm>
          <a:custGeom>
            <a:avLst/>
            <a:gdLst/>
            <a:ahLst/>
            <a:cxnLst/>
            <a:rect r="r" b="b" t="t" l="l"/>
            <a:pathLst>
              <a:path h="1936011" w="870117">
                <a:moveTo>
                  <a:pt x="0" y="0"/>
                </a:moveTo>
                <a:lnTo>
                  <a:pt x="870117" y="0"/>
                </a:lnTo>
                <a:lnTo>
                  <a:pt x="870117" y="1936011"/>
                </a:lnTo>
                <a:lnTo>
                  <a:pt x="0" y="193601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3639086" y="7026196"/>
            <a:ext cx="1522705" cy="1294299"/>
          </a:xfrm>
          <a:custGeom>
            <a:avLst/>
            <a:gdLst/>
            <a:ahLst/>
            <a:cxnLst/>
            <a:rect r="r" b="b" t="t" l="l"/>
            <a:pathLst>
              <a:path h="1294299" w="1522705">
                <a:moveTo>
                  <a:pt x="0" y="0"/>
                </a:moveTo>
                <a:lnTo>
                  <a:pt x="1522705" y="0"/>
                </a:lnTo>
                <a:lnTo>
                  <a:pt x="1522705" y="1294299"/>
                </a:lnTo>
                <a:lnTo>
                  <a:pt x="0" y="129429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4715856" y="6177832"/>
            <a:ext cx="3469592" cy="3208557"/>
          </a:xfrm>
          <a:custGeom>
            <a:avLst/>
            <a:gdLst/>
            <a:ahLst/>
            <a:cxnLst/>
            <a:rect r="r" b="b" t="t" l="l"/>
            <a:pathLst>
              <a:path h="3208557" w="3469592">
                <a:moveTo>
                  <a:pt x="0" y="0"/>
                </a:moveTo>
                <a:lnTo>
                  <a:pt x="3469592" y="0"/>
                </a:lnTo>
                <a:lnTo>
                  <a:pt x="3469592" y="3208557"/>
                </a:lnTo>
                <a:lnTo>
                  <a:pt x="0" y="3208557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6010155" y="6177832"/>
            <a:ext cx="1533581" cy="4056921"/>
          </a:xfrm>
          <a:custGeom>
            <a:avLst/>
            <a:gdLst/>
            <a:ahLst/>
            <a:cxnLst/>
            <a:rect r="r" b="b" t="t" l="l"/>
            <a:pathLst>
              <a:path h="4056921" w="1533581">
                <a:moveTo>
                  <a:pt x="0" y="0"/>
                </a:moveTo>
                <a:lnTo>
                  <a:pt x="1533582" y="0"/>
                </a:lnTo>
                <a:lnTo>
                  <a:pt x="1533582" y="4056921"/>
                </a:lnTo>
                <a:lnTo>
                  <a:pt x="0" y="4056921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4468656" y="518625"/>
            <a:ext cx="3053564" cy="3053564"/>
          </a:xfrm>
          <a:custGeom>
            <a:avLst/>
            <a:gdLst/>
            <a:ahLst/>
            <a:cxnLst/>
            <a:rect r="r" b="b" t="t" l="l"/>
            <a:pathLst>
              <a:path h="3053564" w="3053564">
                <a:moveTo>
                  <a:pt x="0" y="0"/>
                </a:moveTo>
                <a:lnTo>
                  <a:pt x="3053564" y="0"/>
                </a:lnTo>
                <a:lnTo>
                  <a:pt x="3053564" y="3053564"/>
                </a:lnTo>
                <a:lnTo>
                  <a:pt x="0" y="3053564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5452111" y="1490811"/>
            <a:ext cx="8347121" cy="14876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54"/>
              </a:lnSpc>
            </a:pPr>
            <a:r>
              <a:rPr lang="en-US" sz="4253" b="true">
                <a:solidFill>
                  <a:srgbClr val="FFFFFF"/>
                </a:solidFill>
                <a:latin typeface="Prompt Bold"/>
                <a:ea typeface="Prompt Bold"/>
                <a:cs typeface="Prompt Bold"/>
                <a:sym typeface="Prompt Bold"/>
              </a:rPr>
              <a:t>ฝ่ายป้องกันปราบปรามสน.บางขุนนนท์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7288427" y="3707902"/>
            <a:ext cx="5281655" cy="6134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b="true" sz="3599">
                <a:solidFill>
                  <a:srgbClr val="5B1011"/>
                </a:solidFill>
                <a:latin typeface="Prompt Bold"/>
                <a:ea typeface="Prompt Bold"/>
                <a:cs typeface="Prompt Bold"/>
                <a:sym typeface="Prompt Bold"/>
              </a:rPr>
              <a:t>ประจำเดือน เมษายน 2569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5959059" y="4805593"/>
            <a:ext cx="7776723" cy="13618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2"/>
              </a:lnSpc>
            </a:pPr>
            <a:r>
              <a:rPr lang="en-US" b="true" sz="2587" i="true">
                <a:solidFill>
                  <a:srgbClr val="FFBD59"/>
                </a:solidFill>
                <a:latin typeface="Prompt Bold Italics"/>
                <a:ea typeface="Prompt Bold Italics"/>
                <a:cs typeface="Prompt Bold Italics"/>
                <a:sym typeface="Prompt Bold Italics"/>
              </a:rPr>
              <a:t>Operational Results: Crime Prevention and Suppression Division</a:t>
            </a:r>
          </a:p>
          <a:p>
            <a:pPr algn="ctr">
              <a:lnSpc>
                <a:spcPts val="3622"/>
              </a:lnSpc>
            </a:pPr>
          </a:p>
        </p:txBody>
      </p:sp>
      <p:sp>
        <p:nvSpPr>
          <p:cNvPr name="TextBox 25" id="25"/>
          <p:cNvSpPr txBox="true"/>
          <p:nvPr/>
        </p:nvSpPr>
        <p:spPr>
          <a:xfrm rot="0">
            <a:off x="7228716" y="7197622"/>
            <a:ext cx="5237409" cy="475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06"/>
              </a:lnSpc>
            </a:pPr>
            <a:r>
              <a:rPr lang="en-US" sz="2790" b="true">
                <a:solidFill>
                  <a:srgbClr val="FFBD59"/>
                </a:solidFill>
                <a:latin typeface="Prompt Bold"/>
                <a:ea typeface="Prompt Bold"/>
                <a:cs typeface="Prompt Bold"/>
                <a:sym typeface="Prompt Bold"/>
              </a:rPr>
              <a:t>“เพื่อความปลอดภัยของประชาชน”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7674259" y="7635246"/>
            <a:ext cx="4219024" cy="3358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72"/>
              </a:lnSpc>
            </a:pPr>
            <a:r>
              <a:rPr lang="en-US" sz="1980" b="true">
                <a:solidFill>
                  <a:srgbClr val="FFBD59"/>
                </a:solidFill>
                <a:latin typeface="Prompt Medium"/>
                <a:ea typeface="Prompt Medium"/>
                <a:cs typeface="Prompt Medium"/>
                <a:sym typeface="Prompt Medium"/>
              </a:rPr>
              <a:t>For the Safety of Our Community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5452111" y="100628"/>
            <a:ext cx="8347121" cy="1475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100"/>
              </a:lnSpc>
            </a:pPr>
            <a:r>
              <a:rPr lang="en-US" sz="8643" b="true">
                <a:solidFill>
                  <a:srgbClr val="FFFFFF"/>
                </a:solidFill>
                <a:latin typeface="Prompt Bold"/>
                <a:ea typeface="Prompt Bold"/>
                <a:cs typeface="Prompt Bold"/>
                <a:sym typeface="Prompt Bold"/>
              </a:rPr>
              <a:t>ผลการปฏิบัติงาน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6557964" y="6032834"/>
            <a:ext cx="6451614" cy="7647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12"/>
              </a:lnSpc>
            </a:pPr>
            <a:r>
              <a:rPr lang="en-US" sz="2223" b="true">
                <a:solidFill>
                  <a:srgbClr val="FFFFFF"/>
                </a:solidFill>
                <a:latin typeface="Prompt Medium"/>
                <a:ea typeface="Prompt Medium"/>
                <a:cs typeface="Prompt Medium"/>
                <a:sym typeface="Prompt Medium"/>
              </a:rPr>
              <a:t>Bang Khun Non Police Station – April 2026</a:t>
            </a:r>
          </a:p>
          <a:p>
            <a:pPr algn="ctr">
              <a:lnSpc>
                <a:spcPts val="3112"/>
              </a:lnSpc>
            </a:pPr>
          </a:p>
        </p:txBody>
      </p:sp>
      <p:sp>
        <p:nvSpPr>
          <p:cNvPr name="TextBox 29" id="29"/>
          <p:cNvSpPr txBox="true"/>
          <p:nvPr/>
        </p:nvSpPr>
        <p:spPr>
          <a:xfrm rot="281644">
            <a:off x="2988405" y="7792219"/>
            <a:ext cx="2727817" cy="2896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12"/>
              </a:lnSpc>
            </a:pPr>
            <a:r>
              <a:rPr lang="en-US" sz="1723" b="true">
                <a:solidFill>
                  <a:srgbClr val="FFBD59"/>
                </a:solidFill>
                <a:latin typeface="Thasadith Bold"/>
                <a:ea typeface="Thasadith Bold"/>
                <a:cs typeface="Thasadith Bold"/>
                <a:sym typeface="Thasadith Bold"/>
              </a:rPr>
              <a:t>สถานีตำรวจนครบาลบางขุนนนท์</a:t>
            </a:r>
          </a:p>
        </p:txBody>
      </p:sp>
      <p:sp>
        <p:nvSpPr>
          <p:cNvPr name="TextBox 30" id="30"/>
          <p:cNvSpPr txBox="true"/>
          <p:nvPr/>
        </p:nvSpPr>
        <p:spPr>
          <a:xfrm rot="216000">
            <a:off x="3057644" y="8274570"/>
            <a:ext cx="2582334" cy="1854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95"/>
              </a:lnSpc>
            </a:pPr>
            <a:r>
              <a:rPr lang="en-US" b="true" sz="1211">
                <a:solidFill>
                  <a:srgbClr val="FFBD59"/>
                </a:solidFill>
                <a:latin typeface="Prompt Medium"/>
                <a:ea typeface="Prompt Medium"/>
                <a:cs typeface="Prompt Medium"/>
                <a:sym typeface="Prompt Medium"/>
              </a:rPr>
              <a:t>BANGKHUNNON POLICE STATION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7146881" y="8890843"/>
            <a:ext cx="727418" cy="3140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10"/>
              </a:lnSpc>
            </a:pPr>
            <a:r>
              <a:rPr lang="en-US" sz="1008" b="true">
                <a:solidFill>
                  <a:srgbClr val="FFFFFF"/>
                </a:solidFill>
                <a:latin typeface="Prompt Medium"/>
                <a:ea typeface="Prompt Medium"/>
                <a:cs typeface="Prompt Medium"/>
                <a:sym typeface="Prompt Medium"/>
              </a:rPr>
              <a:t>ตรวจจับ</a:t>
            </a:r>
          </a:p>
          <a:p>
            <a:pPr algn="ctr">
              <a:lnSpc>
                <a:spcPts val="1210"/>
              </a:lnSpc>
            </a:pPr>
            <a:r>
              <a:rPr lang="en-US" sz="1008" b="true">
                <a:solidFill>
                  <a:srgbClr val="FFFFFF"/>
                </a:solidFill>
                <a:latin typeface="Prompt Medium"/>
                <a:ea typeface="Prompt Medium"/>
                <a:cs typeface="Prompt Medium"/>
                <a:sym typeface="Prompt Medium"/>
              </a:rPr>
              <a:t>อย่ากรวดเร็ว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7001398" y="9343904"/>
            <a:ext cx="1018385" cy="1769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12"/>
              </a:lnSpc>
            </a:pPr>
            <a:r>
              <a:rPr lang="en-US" sz="1008" b="true">
                <a:solidFill>
                  <a:srgbClr val="FFFFFF"/>
                </a:solidFill>
                <a:latin typeface="Prompt Medium"/>
                <a:ea typeface="Prompt Medium"/>
                <a:cs typeface="Prompt Medium"/>
                <a:sym typeface="Prompt Medium"/>
              </a:rPr>
              <a:t>Rapid Detection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8365306" y="8888141"/>
            <a:ext cx="1272981" cy="3385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53"/>
              </a:lnSpc>
            </a:pPr>
            <a:r>
              <a:rPr lang="en-US" sz="1211" b="true">
                <a:solidFill>
                  <a:srgbClr val="FFFFFF"/>
                </a:solidFill>
                <a:latin typeface="Prompt Medium"/>
                <a:ea typeface="Prompt Medium"/>
                <a:cs typeface="Prompt Medium"/>
                <a:sym typeface="Prompt Medium"/>
              </a:rPr>
              <a:t>สกัดกัน</a:t>
            </a:r>
          </a:p>
          <a:p>
            <a:pPr algn="ctr">
              <a:lnSpc>
                <a:spcPts val="1453"/>
              </a:lnSpc>
            </a:pPr>
            <a:r>
              <a:rPr lang="en-US" sz="1211" b="true">
                <a:solidFill>
                  <a:srgbClr val="FFFFFF"/>
                </a:solidFill>
                <a:latin typeface="Prompt Medium"/>
                <a:ea typeface="Prompt Medium"/>
                <a:cs typeface="Prompt Medium"/>
                <a:sym typeface="Prompt Medium"/>
              </a:rPr>
              <a:t>อย่างมีประสิทธิภาพ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8310750" y="9343904"/>
            <a:ext cx="1382094" cy="1769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12"/>
              </a:lnSpc>
            </a:pPr>
            <a:r>
              <a:rPr lang="en-US" sz="1008" b="true">
                <a:solidFill>
                  <a:srgbClr val="FFFFFF"/>
                </a:solidFill>
                <a:latin typeface="Prompt Medium"/>
                <a:ea typeface="Prompt Medium"/>
                <a:cs typeface="Prompt Medium"/>
                <a:sym typeface="Prompt Medium"/>
              </a:rPr>
              <a:t>Effective Interception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0147480" y="8856863"/>
            <a:ext cx="818345" cy="3915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99"/>
              </a:lnSpc>
            </a:pPr>
            <a:r>
              <a:rPr lang="en-US" sz="1332" b="true">
                <a:solidFill>
                  <a:srgbClr val="FFFFFF"/>
                </a:solidFill>
                <a:latin typeface="Prompt Medium"/>
                <a:ea typeface="Prompt Medium"/>
                <a:cs typeface="Prompt Medium"/>
                <a:sym typeface="Prompt Medium"/>
              </a:rPr>
              <a:t>ร่วมมือ</a:t>
            </a:r>
          </a:p>
          <a:p>
            <a:pPr algn="ctr">
              <a:lnSpc>
                <a:spcPts val="1599"/>
              </a:lnSpc>
            </a:pPr>
            <a:r>
              <a:rPr lang="en-US" sz="1332" b="true">
                <a:solidFill>
                  <a:srgbClr val="FFFFFF"/>
                </a:solidFill>
                <a:latin typeface="Prompt Medium"/>
                <a:ea typeface="Prompt Medium"/>
                <a:cs typeface="Prompt Medium"/>
                <a:sym typeface="Prompt Medium"/>
              </a:rPr>
              <a:t>ทุกการส่วน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0092924" y="9348505"/>
            <a:ext cx="891087" cy="177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69"/>
              </a:lnSpc>
            </a:pPr>
            <a:r>
              <a:rPr lang="en-US" sz="1049" b="true">
                <a:solidFill>
                  <a:srgbClr val="FFFFFF"/>
                </a:solidFill>
                <a:latin typeface="Prompt Medium"/>
                <a:ea typeface="Prompt Medium"/>
                <a:cs typeface="Prompt Medium"/>
                <a:sym typeface="Prompt Medium"/>
              </a:rPr>
              <a:t>Collaboration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1402276" y="8867739"/>
            <a:ext cx="1254796" cy="369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2"/>
              </a:lnSpc>
            </a:pPr>
            <a:r>
              <a:rPr lang="en-US" sz="1251" b="true">
                <a:solidFill>
                  <a:srgbClr val="FFFFFF"/>
                </a:solidFill>
                <a:latin typeface="Prompt Medium"/>
                <a:ea typeface="Prompt Medium"/>
                <a:cs typeface="Prompt Medium"/>
                <a:sym typeface="Prompt Medium"/>
              </a:rPr>
              <a:t>เพื่อความปลอดภัย</a:t>
            </a:r>
          </a:p>
          <a:p>
            <a:pPr algn="ctr">
              <a:lnSpc>
                <a:spcPts val="1502"/>
              </a:lnSpc>
            </a:pPr>
            <a:r>
              <a:rPr lang="en-US" sz="1251" b="true">
                <a:solidFill>
                  <a:srgbClr val="FFFFFF"/>
                </a:solidFill>
                <a:latin typeface="Prompt Medium"/>
                <a:ea typeface="Prompt Medium"/>
                <a:cs typeface="Prompt Medium"/>
                <a:sym typeface="Prompt Medium"/>
              </a:rPr>
              <a:t>ของประชาชน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1584131" y="9358353"/>
            <a:ext cx="818345" cy="1575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55"/>
              </a:lnSpc>
            </a:pPr>
            <a:r>
              <a:rPr lang="en-US" sz="968" b="true">
                <a:solidFill>
                  <a:srgbClr val="FFFFFF"/>
                </a:solidFill>
                <a:latin typeface="Prompt Medium"/>
                <a:ea typeface="Prompt Medium"/>
                <a:cs typeface="Prompt Medium"/>
                <a:sym typeface="Prompt Medium"/>
              </a:rPr>
              <a:t>Public Safety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3" y="0"/>
                </a:lnTo>
                <a:lnTo>
                  <a:pt x="18278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92469"/>
          </a:xfrm>
          <a:custGeom>
            <a:avLst/>
            <a:gdLst/>
            <a:ahLst/>
            <a:cxnLst/>
            <a:rect r="r" b="b" t="t" l="l"/>
            <a:pathLst>
              <a:path h="10292469" w="18288000">
                <a:moveTo>
                  <a:pt x="0" y="0"/>
                </a:moveTo>
                <a:lnTo>
                  <a:pt x="18288000" y="0"/>
                </a:lnTo>
                <a:lnTo>
                  <a:pt x="18288000" y="10292469"/>
                </a:lnTo>
                <a:lnTo>
                  <a:pt x="0" y="102924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174774"/>
          </a:xfrm>
          <a:custGeom>
            <a:avLst/>
            <a:gdLst/>
            <a:ahLst/>
            <a:cxnLst/>
            <a:rect r="r" b="b" t="t" l="l"/>
            <a:pathLst>
              <a:path h="10174774" w="18288000">
                <a:moveTo>
                  <a:pt x="0" y="0"/>
                </a:moveTo>
                <a:lnTo>
                  <a:pt x="18288000" y="0"/>
                </a:lnTo>
                <a:lnTo>
                  <a:pt x="18288000" y="10174774"/>
                </a:lnTo>
                <a:lnTo>
                  <a:pt x="0" y="101747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78" r="0" b="-578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972" t="-9333" r="-5116" b="-2961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745602" y="6647414"/>
            <a:ext cx="5718831" cy="7366768"/>
            <a:chOff x="0" y="0"/>
            <a:chExt cx="1320981" cy="170163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320981" cy="1701635"/>
            </a:xfrm>
            <a:custGeom>
              <a:avLst/>
              <a:gdLst/>
              <a:ahLst/>
              <a:cxnLst/>
              <a:rect r="r" b="b" t="t" l="l"/>
              <a:pathLst>
                <a:path h="1701635" w="1320981">
                  <a:moveTo>
                    <a:pt x="69042" y="0"/>
                  </a:moveTo>
                  <a:lnTo>
                    <a:pt x="1251940" y="0"/>
                  </a:lnTo>
                  <a:cubicBezTo>
                    <a:pt x="1270251" y="0"/>
                    <a:pt x="1287812" y="7274"/>
                    <a:pt x="1300760" y="20222"/>
                  </a:cubicBezTo>
                  <a:cubicBezTo>
                    <a:pt x="1313708" y="33170"/>
                    <a:pt x="1320981" y="50731"/>
                    <a:pt x="1320981" y="69042"/>
                  </a:cubicBezTo>
                  <a:lnTo>
                    <a:pt x="1320981" y="1632594"/>
                  </a:lnTo>
                  <a:cubicBezTo>
                    <a:pt x="1320981" y="1650905"/>
                    <a:pt x="1313708" y="1668466"/>
                    <a:pt x="1300760" y="1681414"/>
                  </a:cubicBezTo>
                  <a:cubicBezTo>
                    <a:pt x="1287812" y="1694362"/>
                    <a:pt x="1270251" y="1701635"/>
                    <a:pt x="1251940" y="1701635"/>
                  </a:cubicBezTo>
                  <a:lnTo>
                    <a:pt x="69042" y="1701635"/>
                  </a:lnTo>
                  <a:cubicBezTo>
                    <a:pt x="50731" y="1701635"/>
                    <a:pt x="33170" y="1694362"/>
                    <a:pt x="20222" y="1681414"/>
                  </a:cubicBezTo>
                  <a:cubicBezTo>
                    <a:pt x="7274" y="1668466"/>
                    <a:pt x="0" y="1650905"/>
                    <a:pt x="0" y="1632594"/>
                  </a:cubicBezTo>
                  <a:lnTo>
                    <a:pt x="0" y="69042"/>
                  </a:lnTo>
                  <a:cubicBezTo>
                    <a:pt x="0" y="50731"/>
                    <a:pt x="7274" y="33170"/>
                    <a:pt x="20222" y="20222"/>
                  </a:cubicBezTo>
                  <a:cubicBezTo>
                    <a:pt x="33170" y="7274"/>
                    <a:pt x="50731" y="0"/>
                    <a:pt x="69042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91000"/>
                  </a:srgbClr>
                </a:gs>
                <a:gs pos="100000">
                  <a:srgbClr val="FFFFFF">
                    <a:alpha val="26390"/>
                  </a:srgbClr>
                </a:gs>
              </a:gsLst>
              <a:lin ang="540000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320981" cy="173973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4702037" y="6727073"/>
            <a:ext cx="3751540" cy="4868112"/>
            <a:chOff x="0" y="0"/>
            <a:chExt cx="1320981" cy="171414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320981" cy="1714146"/>
            </a:xfrm>
            <a:custGeom>
              <a:avLst/>
              <a:gdLst/>
              <a:ahLst/>
              <a:cxnLst/>
              <a:rect r="r" b="b" t="t" l="l"/>
              <a:pathLst>
                <a:path h="1714146" w="1320981">
                  <a:moveTo>
                    <a:pt x="105247" y="0"/>
                  </a:moveTo>
                  <a:lnTo>
                    <a:pt x="1215735" y="0"/>
                  </a:lnTo>
                  <a:cubicBezTo>
                    <a:pt x="1243648" y="0"/>
                    <a:pt x="1270418" y="11088"/>
                    <a:pt x="1290155" y="30826"/>
                  </a:cubicBezTo>
                  <a:cubicBezTo>
                    <a:pt x="1309893" y="50564"/>
                    <a:pt x="1320981" y="77334"/>
                    <a:pt x="1320981" y="105247"/>
                  </a:cubicBezTo>
                  <a:lnTo>
                    <a:pt x="1320981" y="1608899"/>
                  </a:lnTo>
                  <a:cubicBezTo>
                    <a:pt x="1320981" y="1636812"/>
                    <a:pt x="1309893" y="1663582"/>
                    <a:pt x="1290155" y="1683320"/>
                  </a:cubicBezTo>
                  <a:cubicBezTo>
                    <a:pt x="1270418" y="1703057"/>
                    <a:pt x="1243648" y="1714146"/>
                    <a:pt x="1215735" y="1714146"/>
                  </a:cubicBezTo>
                  <a:lnTo>
                    <a:pt x="105247" y="1714146"/>
                  </a:lnTo>
                  <a:cubicBezTo>
                    <a:pt x="77334" y="1714146"/>
                    <a:pt x="50564" y="1703057"/>
                    <a:pt x="30826" y="1683320"/>
                  </a:cubicBezTo>
                  <a:cubicBezTo>
                    <a:pt x="11088" y="1663582"/>
                    <a:pt x="0" y="1636812"/>
                    <a:pt x="0" y="1608899"/>
                  </a:cubicBezTo>
                  <a:lnTo>
                    <a:pt x="0" y="105247"/>
                  </a:lnTo>
                  <a:cubicBezTo>
                    <a:pt x="0" y="77334"/>
                    <a:pt x="11088" y="50564"/>
                    <a:pt x="30826" y="30826"/>
                  </a:cubicBezTo>
                  <a:cubicBezTo>
                    <a:pt x="50564" y="11088"/>
                    <a:pt x="77334" y="0"/>
                    <a:pt x="105247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91000"/>
                  </a:srgbClr>
                </a:gs>
                <a:gs pos="100000">
                  <a:srgbClr val="FFFFFF">
                    <a:alpha val="26390"/>
                  </a:srgbClr>
                </a:gs>
              </a:gsLst>
              <a:lin ang="5400000"/>
            </a:gra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1320981" cy="17522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5660011" y="4608115"/>
            <a:ext cx="3048535" cy="3048535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16666" t="0" r="-16666" b="0"/>
              </a:stretch>
            </a:blipFill>
            <a:ln w="47625" cap="sq">
              <a:solidFill>
                <a:srgbClr val="423A3A"/>
              </a:solidFill>
              <a:prstDash val="solid"/>
              <a:miter/>
            </a:ln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4316680" y="7707527"/>
            <a:ext cx="4481015" cy="845792"/>
          </a:xfrm>
          <a:custGeom>
            <a:avLst/>
            <a:gdLst/>
            <a:ahLst/>
            <a:cxnLst/>
            <a:rect r="r" b="b" t="t" l="l"/>
            <a:pathLst>
              <a:path h="845792" w="4481015">
                <a:moveTo>
                  <a:pt x="0" y="0"/>
                </a:moveTo>
                <a:lnTo>
                  <a:pt x="4481015" y="0"/>
                </a:lnTo>
                <a:lnTo>
                  <a:pt x="4481015" y="845792"/>
                </a:lnTo>
                <a:lnTo>
                  <a:pt x="0" y="8457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true" rot="0">
            <a:off x="5239929" y="4154462"/>
            <a:ext cx="1944350" cy="3888699"/>
          </a:xfrm>
          <a:custGeom>
            <a:avLst/>
            <a:gdLst/>
            <a:ahLst/>
            <a:cxnLst/>
            <a:rect r="r" b="b" t="t" l="l"/>
            <a:pathLst>
              <a:path h="3888699" w="1944350">
                <a:moveTo>
                  <a:pt x="0" y="3888699"/>
                </a:moveTo>
                <a:lnTo>
                  <a:pt x="1944349" y="3888699"/>
                </a:lnTo>
                <a:lnTo>
                  <a:pt x="1944349" y="0"/>
                </a:lnTo>
                <a:lnTo>
                  <a:pt x="0" y="0"/>
                </a:lnTo>
                <a:lnTo>
                  <a:pt x="0" y="3888699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873193" y="3158546"/>
            <a:ext cx="3017611" cy="3017611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 l="-33303" t="0" r="0" b="0"/>
              </a:stretch>
            </a:blipFill>
            <a:ln w="47625" cap="sq">
              <a:solidFill>
                <a:srgbClr val="423A3A"/>
              </a:solidFill>
              <a:prstDash val="solid"/>
              <a:miter/>
            </a:ln>
          </p:spPr>
        </p:sp>
      </p:grpSp>
      <p:sp>
        <p:nvSpPr>
          <p:cNvPr name="Freeform 15" id="15"/>
          <p:cNvSpPr/>
          <p:nvPr/>
        </p:nvSpPr>
        <p:spPr>
          <a:xfrm flipH="false" flipV="false" rot="0">
            <a:off x="141490" y="6384570"/>
            <a:ext cx="4481015" cy="845792"/>
          </a:xfrm>
          <a:custGeom>
            <a:avLst/>
            <a:gdLst/>
            <a:ahLst/>
            <a:cxnLst/>
            <a:rect r="r" b="b" t="t" l="l"/>
            <a:pathLst>
              <a:path h="845792" w="4481015">
                <a:moveTo>
                  <a:pt x="0" y="0"/>
                </a:moveTo>
                <a:lnTo>
                  <a:pt x="4481016" y="0"/>
                </a:lnTo>
                <a:lnTo>
                  <a:pt x="4481016" y="845792"/>
                </a:lnTo>
                <a:lnTo>
                  <a:pt x="0" y="8457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true" rot="0">
            <a:off x="469983" y="2741005"/>
            <a:ext cx="1924626" cy="3849252"/>
          </a:xfrm>
          <a:custGeom>
            <a:avLst/>
            <a:gdLst/>
            <a:ahLst/>
            <a:cxnLst/>
            <a:rect r="r" b="b" t="t" l="l"/>
            <a:pathLst>
              <a:path h="3849252" w="1924626">
                <a:moveTo>
                  <a:pt x="0" y="3849253"/>
                </a:moveTo>
                <a:lnTo>
                  <a:pt x="1924626" y="3849253"/>
                </a:lnTo>
                <a:lnTo>
                  <a:pt x="1924626" y="0"/>
                </a:lnTo>
                <a:lnTo>
                  <a:pt x="0" y="0"/>
                </a:lnTo>
                <a:lnTo>
                  <a:pt x="0" y="3849253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7" id="17"/>
          <p:cNvGrpSpPr/>
          <p:nvPr/>
        </p:nvGrpSpPr>
        <p:grpSpPr>
          <a:xfrm rot="0">
            <a:off x="9569220" y="5076791"/>
            <a:ext cx="3751540" cy="4992635"/>
            <a:chOff x="0" y="0"/>
            <a:chExt cx="1320981" cy="175799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320981" cy="1757993"/>
            </a:xfrm>
            <a:custGeom>
              <a:avLst/>
              <a:gdLst/>
              <a:ahLst/>
              <a:cxnLst/>
              <a:rect r="r" b="b" t="t" l="l"/>
              <a:pathLst>
                <a:path h="1757993" w="1320981">
                  <a:moveTo>
                    <a:pt x="105247" y="0"/>
                  </a:moveTo>
                  <a:lnTo>
                    <a:pt x="1215735" y="0"/>
                  </a:lnTo>
                  <a:cubicBezTo>
                    <a:pt x="1243648" y="0"/>
                    <a:pt x="1270418" y="11088"/>
                    <a:pt x="1290155" y="30826"/>
                  </a:cubicBezTo>
                  <a:cubicBezTo>
                    <a:pt x="1309893" y="50564"/>
                    <a:pt x="1320981" y="77334"/>
                    <a:pt x="1320981" y="105247"/>
                  </a:cubicBezTo>
                  <a:lnTo>
                    <a:pt x="1320981" y="1652746"/>
                  </a:lnTo>
                  <a:cubicBezTo>
                    <a:pt x="1320981" y="1680659"/>
                    <a:pt x="1309893" y="1707429"/>
                    <a:pt x="1290155" y="1727166"/>
                  </a:cubicBezTo>
                  <a:cubicBezTo>
                    <a:pt x="1270418" y="1746904"/>
                    <a:pt x="1243648" y="1757993"/>
                    <a:pt x="1215735" y="1757993"/>
                  </a:cubicBezTo>
                  <a:lnTo>
                    <a:pt x="105247" y="1757993"/>
                  </a:lnTo>
                  <a:cubicBezTo>
                    <a:pt x="77334" y="1757993"/>
                    <a:pt x="50564" y="1746904"/>
                    <a:pt x="30826" y="1727166"/>
                  </a:cubicBezTo>
                  <a:cubicBezTo>
                    <a:pt x="11088" y="1707429"/>
                    <a:pt x="0" y="1680659"/>
                    <a:pt x="0" y="1652746"/>
                  </a:cubicBezTo>
                  <a:lnTo>
                    <a:pt x="0" y="105247"/>
                  </a:lnTo>
                  <a:cubicBezTo>
                    <a:pt x="0" y="77334"/>
                    <a:pt x="11088" y="50564"/>
                    <a:pt x="30826" y="30826"/>
                  </a:cubicBezTo>
                  <a:cubicBezTo>
                    <a:pt x="50564" y="11088"/>
                    <a:pt x="77334" y="0"/>
                    <a:pt x="105247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91000"/>
                  </a:srgbClr>
                </a:gs>
                <a:gs pos="100000">
                  <a:srgbClr val="FFFFFF">
                    <a:alpha val="26390"/>
                  </a:srgbClr>
                </a:gs>
              </a:gsLst>
              <a:lin ang="5400000"/>
            </a:gra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1320981" cy="17960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0083140" y="2903086"/>
            <a:ext cx="2965497" cy="2965497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 l="-16651" t="0" r="-16651" b="0"/>
              </a:stretch>
            </a:blipFill>
            <a:ln w="47625" cap="sq">
              <a:solidFill>
                <a:srgbClr val="423A3A"/>
              </a:solidFill>
              <a:prstDash val="solid"/>
              <a:miter/>
            </a:ln>
          </p:spPr>
        </p:sp>
      </p:grpSp>
      <p:sp>
        <p:nvSpPr>
          <p:cNvPr name="Freeform 22" id="22"/>
          <p:cNvSpPr/>
          <p:nvPr/>
        </p:nvSpPr>
        <p:spPr>
          <a:xfrm flipH="false" flipV="false" rot="0">
            <a:off x="9183863" y="6057245"/>
            <a:ext cx="4481015" cy="845792"/>
          </a:xfrm>
          <a:custGeom>
            <a:avLst/>
            <a:gdLst/>
            <a:ahLst/>
            <a:cxnLst/>
            <a:rect r="r" b="b" t="t" l="l"/>
            <a:pathLst>
              <a:path h="845792" w="4481015">
                <a:moveTo>
                  <a:pt x="0" y="0"/>
                </a:moveTo>
                <a:lnTo>
                  <a:pt x="4481015" y="0"/>
                </a:lnTo>
                <a:lnTo>
                  <a:pt x="4481015" y="845792"/>
                </a:lnTo>
                <a:lnTo>
                  <a:pt x="0" y="8457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true" rot="0">
            <a:off x="9646491" y="2494447"/>
            <a:ext cx="1891388" cy="3782775"/>
          </a:xfrm>
          <a:custGeom>
            <a:avLst/>
            <a:gdLst/>
            <a:ahLst/>
            <a:cxnLst/>
            <a:rect r="r" b="b" t="t" l="l"/>
            <a:pathLst>
              <a:path h="3782775" w="1891388">
                <a:moveTo>
                  <a:pt x="0" y="3782775"/>
                </a:moveTo>
                <a:lnTo>
                  <a:pt x="1891388" y="3782775"/>
                </a:lnTo>
                <a:lnTo>
                  <a:pt x="1891388" y="0"/>
                </a:lnTo>
                <a:lnTo>
                  <a:pt x="0" y="0"/>
                </a:lnTo>
                <a:lnTo>
                  <a:pt x="0" y="378277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0">
            <a:off x="3224511" y="720855"/>
            <a:ext cx="12143279" cy="1812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35"/>
              </a:lnSpc>
            </a:pPr>
            <a:r>
              <a:rPr lang="en-US" sz="5609" b="true">
                <a:solidFill>
                  <a:srgbClr val="423A3A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สถิติการตรวจในระบบ POLICE 4.0</a:t>
            </a:r>
          </a:p>
          <a:p>
            <a:pPr algn="ctr">
              <a:lnSpc>
                <a:spcPts val="7235"/>
              </a:lnSpc>
            </a:pPr>
            <a:r>
              <a:rPr lang="en-US" sz="5609" b="true">
                <a:solidFill>
                  <a:srgbClr val="423A3A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เดือน เมษายน 2569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1957253" y="446807"/>
            <a:ext cx="1495150" cy="1495150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0"/>
              <a:stretch>
                <a:fillRect l="0" t="-320" r="0" b="-320"/>
              </a:stretch>
            </a:blipFill>
            <a:ln w="95250" cap="sq">
              <a:solidFill>
                <a:srgbClr val="292626"/>
              </a:solidFill>
              <a:prstDash val="solid"/>
              <a:miter/>
            </a:ln>
          </p:spPr>
        </p:sp>
      </p:grpSp>
      <p:grpSp>
        <p:nvGrpSpPr>
          <p:cNvPr name="Group 27" id="27"/>
          <p:cNvGrpSpPr/>
          <p:nvPr/>
        </p:nvGrpSpPr>
        <p:grpSpPr>
          <a:xfrm rot="0">
            <a:off x="13750103" y="7987209"/>
            <a:ext cx="3751540" cy="4992635"/>
            <a:chOff x="0" y="0"/>
            <a:chExt cx="1320981" cy="1757993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1320981" cy="1757993"/>
            </a:xfrm>
            <a:custGeom>
              <a:avLst/>
              <a:gdLst/>
              <a:ahLst/>
              <a:cxnLst/>
              <a:rect r="r" b="b" t="t" l="l"/>
              <a:pathLst>
                <a:path h="1757993" w="1320981">
                  <a:moveTo>
                    <a:pt x="105247" y="0"/>
                  </a:moveTo>
                  <a:lnTo>
                    <a:pt x="1215735" y="0"/>
                  </a:lnTo>
                  <a:cubicBezTo>
                    <a:pt x="1243648" y="0"/>
                    <a:pt x="1270418" y="11088"/>
                    <a:pt x="1290155" y="30826"/>
                  </a:cubicBezTo>
                  <a:cubicBezTo>
                    <a:pt x="1309893" y="50564"/>
                    <a:pt x="1320981" y="77334"/>
                    <a:pt x="1320981" y="105247"/>
                  </a:cubicBezTo>
                  <a:lnTo>
                    <a:pt x="1320981" y="1652746"/>
                  </a:lnTo>
                  <a:cubicBezTo>
                    <a:pt x="1320981" y="1680659"/>
                    <a:pt x="1309893" y="1707429"/>
                    <a:pt x="1290155" y="1727166"/>
                  </a:cubicBezTo>
                  <a:cubicBezTo>
                    <a:pt x="1270418" y="1746904"/>
                    <a:pt x="1243648" y="1757993"/>
                    <a:pt x="1215735" y="1757993"/>
                  </a:cubicBezTo>
                  <a:lnTo>
                    <a:pt x="105247" y="1757993"/>
                  </a:lnTo>
                  <a:cubicBezTo>
                    <a:pt x="77334" y="1757993"/>
                    <a:pt x="50564" y="1746904"/>
                    <a:pt x="30826" y="1727166"/>
                  </a:cubicBezTo>
                  <a:cubicBezTo>
                    <a:pt x="11088" y="1707429"/>
                    <a:pt x="0" y="1680659"/>
                    <a:pt x="0" y="1652746"/>
                  </a:cubicBezTo>
                  <a:lnTo>
                    <a:pt x="0" y="105247"/>
                  </a:lnTo>
                  <a:cubicBezTo>
                    <a:pt x="0" y="77334"/>
                    <a:pt x="11088" y="50564"/>
                    <a:pt x="30826" y="30826"/>
                  </a:cubicBezTo>
                  <a:cubicBezTo>
                    <a:pt x="50564" y="11088"/>
                    <a:pt x="77334" y="0"/>
                    <a:pt x="105247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91000"/>
                  </a:srgbClr>
                </a:gs>
                <a:gs pos="100000">
                  <a:srgbClr val="FFFFFF">
                    <a:alpha val="26390"/>
                  </a:srgbClr>
                </a:gs>
              </a:gsLst>
              <a:lin ang="5400000"/>
            </a:grad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38100"/>
              <a:ext cx="1320981" cy="17960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14442299" y="4191668"/>
            <a:ext cx="3075103" cy="3075103"/>
            <a:chOff x="0" y="0"/>
            <a:chExt cx="812800" cy="8128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1"/>
              <a:stretch>
                <a:fillRect l="0" t="-16666" r="0" b="-16666"/>
              </a:stretch>
            </a:blipFill>
            <a:ln w="47625" cap="sq">
              <a:solidFill>
                <a:srgbClr val="423A3A"/>
              </a:solidFill>
              <a:prstDash val="solid"/>
              <a:miter/>
            </a:ln>
          </p:spPr>
        </p:sp>
      </p:grpSp>
      <p:sp>
        <p:nvSpPr>
          <p:cNvPr name="Freeform 32" id="32"/>
          <p:cNvSpPr/>
          <p:nvPr/>
        </p:nvSpPr>
        <p:spPr>
          <a:xfrm flipH="false" flipV="false" rot="0">
            <a:off x="13506852" y="7570712"/>
            <a:ext cx="4481015" cy="845792"/>
          </a:xfrm>
          <a:custGeom>
            <a:avLst/>
            <a:gdLst/>
            <a:ahLst/>
            <a:cxnLst/>
            <a:rect r="r" b="b" t="t" l="l"/>
            <a:pathLst>
              <a:path h="845792" w="4481015">
                <a:moveTo>
                  <a:pt x="0" y="0"/>
                </a:moveTo>
                <a:lnTo>
                  <a:pt x="4481015" y="0"/>
                </a:lnTo>
                <a:lnTo>
                  <a:pt x="4481015" y="845792"/>
                </a:lnTo>
                <a:lnTo>
                  <a:pt x="0" y="8457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true" rot="0">
            <a:off x="14018556" y="3734061"/>
            <a:ext cx="1961295" cy="3922589"/>
          </a:xfrm>
          <a:custGeom>
            <a:avLst/>
            <a:gdLst/>
            <a:ahLst/>
            <a:cxnLst/>
            <a:rect r="r" b="b" t="t" l="l"/>
            <a:pathLst>
              <a:path h="3922589" w="1961295">
                <a:moveTo>
                  <a:pt x="0" y="3922589"/>
                </a:moveTo>
                <a:lnTo>
                  <a:pt x="1961294" y="3922589"/>
                </a:lnTo>
                <a:lnTo>
                  <a:pt x="1961294" y="0"/>
                </a:lnTo>
                <a:lnTo>
                  <a:pt x="0" y="0"/>
                </a:lnTo>
                <a:lnTo>
                  <a:pt x="0" y="3922589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-206577" y="7497062"/>
            <a:ext cx="4635843" cy="919442"/>
          </a:xfrm>
          <a:custGeom>
            <a:avLst/>
            <a:gdLst/>
            <a:ahLst/>
            <a:cxnLst/>
            <a:rect r="r" b="b" t="t" l="l"/>
            <a:pathLst>
              <a:path h="919442" w="4635843">
                <a:moveTo>
                  <a:pt x="0" y="0"/>
                </a:moveTo>
                <a:lnTo>
                  <a:pt x="4635842" y="0"/>
                </a:lnTo>
                <a:lnTo>
                  <a:pt x="4635842" y="919442"/>
                </a:lnTo>
                <a:lnTo>
                  <a:pt x="0" y="91944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4161853" y="8701408"/>
            <a:ext cx="4635843" cy="919442"/>
          </a:xfrm>
          <a:custGeom>
            <a:avLst/>
            <a:gdLst/>
            <a:ahLst/>
            <a:cxnLst/>
            <a:rect r="r" b="b" t="t" l="l"/>
            <a:pathLst>
              <a:path h="919442" w="4635843">
                <a:moveTo>
                  <a:pt x="0" y="0"/>
                </a:moveTo>
                <a:lnTo>
                  <a:pt x="4635842" y="0"/>
                </a:lnTo>
                <a:lnTo>
                  <a:pt x="4635842" y="919442"/>
                </a:lnTo>
                <a:lnTo>
                  <a:pt x="0" y="91944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8835795" y="7151384"/>
            <a:ext cx="4635843" cy="919442"/>
          </a:xfrm>
          <a:custGeom>
            <a:avLst/>
            <a:gdLst/>
            <a:ahLst/>
            <a:cxnLst/>
            <a:rect r="r" b="b" t="t" l="l"/>
            <a:pathLst>
              <a:path h="919442" w="4635843">
                <a:moveTo>
                  <a:pt x="0" y="0"/>
                </a:moveTo>
                <a:lnTo>
                  <a:pt x="4635843" y="0"/>
                </a:lnTo>
                <a:lnTo>
                  <a:pt x="4635843" y="919443"/>
                </a:lnTo>
                <a:lnTo>
                  <a:pt x="0" y="91944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13162733" y="8626854"/>
            <a:ext cx="4635843" cy="919442"/>
          </a:xfrm>
          <a:custGeom>
            <a:avLst/>
            <a:gdLst/>
            <a:ahLst/>
            <a:cxnLst/>
            <a:rect r="r" b="b" t="t" l="l"/>
            <a:pathLst>
              <a:path h="919442" w="4635843">
                <a:moveTo>
                  <a:pt x="0" y="0"/>
                </a:moveTo>
                <a:lnTo>
                  <a:pt x="4635843" y="0"/>
                </a:lnTo>
                <a:lnTo>
                  <a:pt x="4635843" y="919442"/>
                </a:lnTo>
                <a:lnTo>
                  <a:pt x="0" y="91944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8" id="38"/>
          <p:cNvSpPr txBox="true"/>
          <p:nvPr/>
        </p:nvSpPr>
        <p:spPr>
          <a:xfrm rot="0">
            <a:off x="4805915" y="8038278"/>
            <a:ext cx="3647662" cy="34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25"/>
              </a:lnSpc>
            </a:pPr>
            <a:r>
              <a:rPr lang="en-US" sz="2820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ผลตรวจจุดท่องเที่ยว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409283" y="6733139"/>
            <a:ext cx="3869105" cy="34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25"/>
              </a:lnSpc>
            </a:pPr>
            <a:r>
              <a:rPr lang="en-US" sz="2820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ผลการตรวจจุดตรวจ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9869353" y="6402019"/>
            <a:ext cx="3151274" cy="34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25"/>
              </a:lnSpc>
            </a:pPr>
            <a:r>
              <a:rPr lang="en-US" sz="2820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ผลตรวจ รปภ.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4192342" y="7915486"/>
            <a:ext cx="3151274" cy="34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25"/>
              </a:lnSpc>
            </a:pPr>
            <a:r>
              <a:rPr lang="en-US" sz="2820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Stop Walk &amp; Talk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4796390" y="9052504"/>
            <a:ext cx="3869105" cy="34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25"/>
              </a:lnSpc>
            </a:pPr>
            <a:r>
              <a:rPr lang="en-US" sz="2820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271 ครั้ง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4442299" y="9033454"/>
            <a:ext cx="3151274" cy="34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25"/>
              </a:lnSpc>
            </a:pPr>
            <a:r>
              <a:rPr lang="en-US" sz="2820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1,039 ครั้ง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0169486" y="7528976"/>
            <a:ext cx="3151274" cy="34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25"/>
              </a:lnSpc>
            </a:pPr>
            <a:r>
              <a:rPr lang="en-US" sz="2820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462  ครั้ง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469983" y="7859534"/>
            <a:ext cx="3869105" cy="34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25"/>
              </a:lnSpc>
            </a:pPr>
            <a:r>
              <a:rPr lang="en-US" sz="2820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3,229 ครั้ง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045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12262705" cy="10287000"/>
          </a:xfrm>
          <a:custGeom>
            <a:avLst/>
            <a:gdLst/>
            <a:ahLst/>
            <a:cxnLst/>
            <a:rect r="r" b="b" t="t" l="l"/>
            <a:pathLst>
              <a:path h="10287000" w="12262705">
                <a:moveTo>
                  <a:pt x="0" y="0"/>
                </a:moveTo>
                <a:lnTo>
                  <a:pt x="12262705" y="0"/>
                </a:lnTo>
                <a:lnTo>
                  <a:pt x="1226270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16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909197" y="0"/>
            <a:ext cx="7144643" cy="10287000"/>
          </a:xfrm>
          <a:custGeom>
            <a:avLst/>
            <a:gdLst/>
            <a:ahLst/>
            <a:cxnLst/>
            <a:rect r="r" b="b" t="t" l="l"/>
            <a:pathLst>
              <a:path h="10287000" w="7144643">
                <a:moveTo>
                  <a:pt x="0" y="0"/>
                </a:moveTo>
                <a:lnTo>
                  <a:pt x="7144643" y="0"/>
                </a:lnTo>
                <a:lnTo>
                  <a:pt x="714464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993" t="0" r="-3993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045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73F65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4816593" cy="27379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0" y="0"/>
            <a:ext cx="10047122" cy="10806905"/>
          </a:xfrm>
          <a:custGeom>
            <a:avLst/>
            <a:gdLst/>
            <a:ahLst/>
            <a:cxnLst/>
            <a:rect r="r" b="b" t="t" l="l"/>
            <a:pathLst>
              <a:path h="10806905" w="10047122">
                <a:moveTo>
                  <a:pt x="0" y="0"/>
                </a:moveTo>
                <a:lnTo>
                  <a:pt x="10047122" y="0"/>
                </a:lnTo>
                <a:lnTo>
                  <a:pt x="10047122" y="10806905"/>
                </a:lnTo>
                <a:lnTo>
                  <a:pt x="0" y="108069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7" r="0" b="-39501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047122" y="0"/>
            <a:ext cx="8240878" cy="12366147"/>
          </a:xfrm>
          <a:custGeom>
            <a:avLst/>
            <a:gdLst/>
            <a:ahLst/>
            <a:cxnLst/>
            <a:rect r="r" b="b" t="t" l="l"/>
            <a:pathLst>
              <a:path h="12366147" w="8240878">
                <a:moveTo>
                  <a:pt x="0" y="0"/>
                </a:moveTo>
                <a:lnTo>
                  <a:pt x="8240878" y="0"/>
                </a:lnTo>
                <a:lnTo>
                  <a:pt x="8240878" y="12366147"/>
                </a:lnTo>
                <a:lnTo>
                  <a:pt x="0" y="123661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B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5438"/>
            <a:ext cx="18185448" cy="10234753"/>
          </a:xfrm>
          <a:custGeom>
            <a:avLst/>
            <a:gdLst/>
            <a:ahLst/>
            <a:cxnLst/>
            <a:rect r="r" b="b" t="t" l="l"/>
            <a:pathLst>
              <a:path h="10234753" w="18185448">
                <a:moveTo>
                  <a:pt x="0" y="0"/>
                </a:moveTo>
                <a:lnTo>
                  <a:pt x="18185448" y="0"/>
                </a:lnTo>
                <a:lnTo>
                  <a:pt x="18185448" y="10234753"/>
                </a:lnTo>
                <a:lnTo>
                  <a:pt x="0" y="102347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4763891" cy="2991028"/>
          </a:xfrm>
          <a:custGeom>
            <a:avLst/>
            <a:gdLst/>
            <a:ahLst/>
            <a:cxnLst/>
            <a:rect r="r" b="b" t="t" l="l"/>
            <a:pathLst>
              <a:path h="2991028" w="4763891">
                <a:moveTo>
                  <a:pt x="0" y="0"/>
                </a:moveTo>
                <a:lnTo>
                  <a:pt x="4763891" y="0"/>
                </a:lnTo>
                <a:lnTo>
                  <a:pt x="4763891" y="2991028"/>
                </a:lnTo>
                <a:lnTo>
                  <a:pt x="0" y="29910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630835"/>
            <a:ext cx="4763891" cy="8973083"/>
          </a:xfrm>
          <a:custGeom>
            <a:avLst/>
            <a:gdLst/>
            <a:ahLst/>
            <a:cxnLst/>
            <a:rect r="r" b="b" t="t" l="l"/>
            <a:pathLst>
              <a:path h="8973083" w="4763891">
                <a:moveTo>
                  <a:pt x="0" y="0"/>
                </a:moveTo>
                <a:lnTo>
                  <a:pt x="4763891" y="0"/>
                </a:lnTo>
                <a:lnTo>
                  <a:pt x="4763891" y="8973083"/>
                </a:lnTo>
                <a:lnTo>
                  <a:pt x="0" y="89730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676245" y="848364"/>
            <a:ext cx="1740234" cy="6623767"/>
          </a:xfrm>
          <a:custGeom>
            <a:avLst/>
            <a:gdLst/>
            <a:ahLst/>
            <a:cxnLst/>
            <a:rect r="r" b="b" t="t" l="l"/>
            <a:pathLst>
              <a:path h="6623767" w="1740234">
                <a:moveTo>
                  <a:pt x="0" y="0"/>
                </a:moveTo>
                <a:lnTo>
                  <a:pt x="1740234" y="0"/>
                </a:lnTo>
                <a:lnTo>
                  <a:pt x="1740234" y="6623767"/>
                </a:lnTo>
                <a:lnTo>
                  <a:pt x="0" y="66237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06653" y="5111938"/>
            <a:ext cx="1968640" cy="3850268"/>
          </a:xfrm>
          <a:custGeom>
            <a:avLst/>
            <a:gdLst/>
            <a:ahLst/>
            <a:cxnLst/>
            <a:rect r="r" b="b" t="t" l="l"/>
            <a:pathLst>
              <a:path h="3850268" w="1968640">
                <a:moveTo>
                  <a:pt x="0" y="0"/>
                </a:moveTo>
                <a:lnTo>
                  <a:pt x="1968640" y="0"/>
                </a:lnTo>
                <a:lnTo>
                  <a:pt x="1968640" y="3850269"/>
                </a:lnTo>
                <a:lnTo>
                  <a:pt x="0" y="38502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164416" y="7026196"/>
            <a:ext cx="3904651" cy="1936011"/>
          </a:xfrm>
          <a:custGeom>
            <a:avLst/>
            <a:gdLst/>
            <a:ahLst/>
            <a:cxnLst/>
            <a:rect r="r" b="b" t="t" l="l"/>
            <a:pathLst>
              <a:path h="1936011" w="3904651">
                <a:moveTo>
                  <a:pt x="0" y="0"/>
                </a:moveTo>
                <a:lnTo>
                  <a:pt x="3904651" y="0"/>
                </a:lnTo>
                <a:lnTo>
                  <a:pt x="3904651" y="1936011"/>
                </a:lnTo>
                <a:lnTo>
                  <a:pt x="0" y="193601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0" y="8733801"/>
            <a:ext cx="14074145" cy="1500952"/>
          </a:xfrm>
          <a:custGeom>
            <a:avLst/>
            <a:gdLst/>
            <a:ahLst/>
            <a:cxnLst/>
            <a:rect r="r" b="b" t="t" l="l"/>
            <a:pathLst>
              <a:path h="1500952" w="14074145">
                <a:moveTo>
                  <a:pt x="0" y="0"/>
                </a:moveTo>
                <a:lnTo>
                  <a:pt x="14074145" y="0"/>
                </a:lnTo>
                <a:lnTo>
                  <a:pt x="14074145" y="1500952"/>
                </a:lnTo>
                <a:lnTo>
                  <a:pt x="0" y="150095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207044" y="7281532"/>
            <a:ext cx="8635405" cy="15360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true">
                <a:solidFill>
                  <a:srgbClr val="FFFFFF"/>
                </a:solidFill>
                <a:latin typeface="Prompt Bold"/>
                <a:ea typeface="Prompt Bold"/>
                <a:cs typeface="Prompt Bold"/>
                <a:sym typeface="Prompt Bold"/>
              </a:rPr>
              <a:t>ฝ่ายป้องกันปราบปรามสน.บางขุนนนท์</a:t>
            </a:r>
          </a:p>
        </p:txBody>
      </p:sp>
      <p:sp>
        <p:nvSpPr>
          <p:cNvPr name="TextBox 10" id="10"/>
          <p:cNvSpPr txBox="true"/>
          <p:nvPr/>
        </p:nvSpPr>
        <p:spPr>
          <a:xfrm rot="281644">
            <a:off x="2988405" y="7792219"/>
            <a:ext cx="2727817" cy="2896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12"/>
              </a:lnSpc>
            </a:pPr>
            <a:r>
              <a:rPr lang="en-US" sz="1723" b="true">
                <a:solidFill>
                  <a:srgbClr val="FFBD59"/>
                </a:solidFill>
                <a:latin typeface="Thasadith Bold"/>
                <a:ea typeface="Thasadith Bold"/>
                <a:cs typeface="Thasadith Bold"/>
                <a:sym typeface="Thasadith Bold"/>
              </a:rPr>
              <a:t>สถานีตำรวจนครบาลบางขุนนนท์</a:t>
            </a:r>
          </a:p>
        </p:txBody>
      </p:sp>
      <p:sp>
        <p:nvSpPr>
          <p:cNvPr name="TextBox 11" id="11"/>
          <p:cNvSpPr txBox="true"/>
          <p:nvPr/>
        </p:nvSpPr>
        <p:spPr>
          <a:xfrm rot="216000">
            <a:off x="3057644" y="8274570"/>
            <a:ext cx="2582334" cy="1854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95"/>
              </a:lnSpc>
            </a:pPr>
            <a:r>
              <a:rPr lang="en-US" b="true" sz="1211">
                <a:solidFill>
                  <a:srgbClr val="FFBD59"/>
                </a:solidFill>
                <a:latin typeface="Prompt Medium"/>
                <a:ea typeface="Prompt Medium"/>
                <a:cs typeface="Prompt Medium"/>
                <a:sym typeface="Prompt Medium"/>
              </a:rPr>
              <a:t>BANGKHUNNON POLICE STATION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240446" y="5278303"/>
            <a:ext cx="10633970" cy="1936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204"/>
              </a:lnSpc>
            </a:pPr>
            <a:r>
              <a:rPr lang="en-US" sz="12670" b="true">
                <a:solidFill>
                  <a:srgbClr val="FEFEFE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จบการนำเสนอ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7719492" y="740284"/>
            <a:ext cx="4247167" cy="4247167"/>
          </a:xfrm>
          <a:custGeom>
            <a:avLst/>
            <a:gdLst/>
            <a:ahLst/>
            <a:cxnLst/>
            <a:rect r="r" b="b" t="t" l="l"/>
            <a:pathLst>
              <a:path h="4247167" w="4247167">
                <a:moveTo>
                  <a:pt x="0" y="0"/>
                </a:moveTo>
                <a:lnTo>
                  <a:pt x="4247167" y="0"/>
                </a:lnTo>
                <a:lnTo>
                  <a:pt x="4247167" y="4247167"/>
                </a:lnTo>
                <a:lnTo>
                  <a:pt x="0" y="424716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06906"/>
            <a:ext cx="18167350" cy="10224567"/>
          </a:xfrm>
          <a:custGeom>
            <a:avLst/>
            <a:gdLst/>
            <a:ahLst/>
            <a:cxnLst/>
            <a:rect r="r" b="b" t="t" l="l"/>
            <a:pathLst>
              <a:path h="10224567" w="18167350">
                <a:moveTo>
                  <a:pt x="0" y="0"/>
                </a:moveTo>
                <a:lnTo>
                  <a:pt x="18167350" y="0"/>
                </a:lnTo>
                <a:lnTo>
                  <a:pt x="18167350" y="10224567"/>
                </a:lnTo>
                <a:lnTo>
                  <a:pt x="0" y="102245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56756" y="0"/>
            <a:ext cx="18444756" cy="10196017"/>
          </a:xfrm>
          <a:custGeom>
            <a:avLst/>
            <a:gdLst/>
            <a:ahLst/>
            <a:cxnLst/>
            <a:rect r="r" b="b" t="t" l="l"/>
            <a:pathLst>
              <a:path h="10196017" w="18444756">
                <a:moveTo>
                  <a:pt x="0" y="0"/>
                </a:moveTo>
                <a:lnTo>
                  <a:pt x="18444756" y="0"/>
                </a:lnTo>
                <a:lnTo>
                  <a:pt x="18444756" y="10196017"/>
                </a:lnTo>
                <a:lnTo>
                  <a:pt x="0" y="101960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05" r="0" b="-905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2253" y="133164"/>
            <a:ext cx="18115747" cy="10195525"/>
          </a:xfrm>
          <a:custGeom>
            <a:avLst/>
            <a:gdLst/>
            <a:ahLst/>
            <a:cxnLst/>
            <a:rect r="r" b="b" t="t" l="l"/>
            <a:pathLst>
              <a:path h="10195525" w="18115747">
                <a:moveTo>
                  <a:pt x="0" y="0"/>
                </a:moveTo>
                <a:lnTo>
                  <a:pt x="18115747" y="0"/>
                </a:lnTo>
                <a:lnTo>
                  <a:pt x="18115747" y="10195525"/>
                </a:lnTo>
                <a:lnTo>
                  <a:pt x="0" y="101955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045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549662" y="4373563"/>
            <a:ext cx="12419856" cy="1377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200"/>
              </a:lnSpc>
            </a:pPr>
            <a:r>
              <a:rPr lang="en-US" sz="8000" b="true">
                <a:solidFill>
                  <a:srgbClr val="000000"/>
                </a:solidFill>
                <a:latin typeface="Pridi Bold"/>
                <a:ea typeface="Pridi Bold"/>
                <a:cs typeface="Pridi Bold"/>
                <a:sym typeface="Pridi Bold"/>
              </a:rPr>
              <a:t>วิเคราะห์สถานภาพอาชญากรรม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045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045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958088" y="2570655"/>
            <a:ext cx="15210521" cy="7633254"/>
          </a:xfrm>
          <a:custGeom>
            <a:avLst/>
            <a:gdLst/>
            <a:ahLst/>
            <a:cxnLst/>
            <a:rect r="r" b="b" t="t" l="l"/>
            <a:pathLst>
              <a:path h="7633254" w="15210521">
                <a:moveTo>
                  <a:pt x="0" y="0"/>
                </a:moveTo>
                <a:lnTo>
                  <a:pt x="15210521" y="0"/>
                </a:lnTo>
                <a:lnTo>
                  <a:pt x="15210521" y="7633254"/>
                </a:lnTo>
                <a:lnTo>
                  <a:pt x="0" y="76332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3176" r="-5667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904759" y="427314"/>
            <a:ext cx="9270296" cy="2071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16"/>
              </a:lnSpc>
            </a:pPr>
            <a:r>
              <a:rPr lang="en-US" sz="5940" b="true">
                <a:solidFill>
                  <a:srgbClr val="000000"/>
                </a:solidFill>
                <a:latin typeface="Pridi Bold"/>
                <a:ea typeface="Pridi Bold"/>
                <a:cs typeface="Pridi Bold"/>
                <a:sym typeface="Pridi Bold"/>
              </a:rPr>
              <a:t>เปรียบเทียบเหตุ</a:t>
            </a:r>
          </a:p>
          <a:p>
            <a:pPr algn="ctr">
              <a:lnSpc>
                <a:spcPts val="8316"/>
              </a:lnSpc>
            </a:pPr>
            <a:r>
              <a:rPr lang="en-US" sz="5940" b="true">
                <a:solidFill>
                  <a:srgbClr val="000000"/>
                </a:solidFill>
                <a:latin typeface="Pridi Bold"/>
                <a:ea typeface="Pridi Bold"/>
                <a:cs typeface="Pridi Bold"/>
                <a:sym typeface="Pridi Bold"/>
              </a:rPr>
              <a:t>เมษายน 2569 - เมษายน 2568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045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DAHReUI4tFc</dc:identifier>
  <dcterms:modified xsi:type="dcterms:W3CDTF">2011-08-01T06:04:30Z</dcterms:modified>
  <cp:revision>1</cp:revision>
  <dc:title>ผลการปฏิบัติงาน ฝ่ายป้องกันปราบปราม สน.บางขุนนนท์ประจำเดือน เมษายน 2569.pptx</dc:title>
</cp:coreProperties>
</file>